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y="5143500" cx="9144000"/>
  <p:notesSz cx="6858000" cy="9144000"/>
  <p:embeddedFontLst>
    <p:embeddedFont>
      <p:font typeface="Poppins"/>
      <p:regular r:id="rId28"/>
      <p:bold r:id="rId29"/>
      <p:italic r:id="rId30"/>
      <p:boldItalic r:id="rId31"/>
    </p:embeddedFont>
    <p:embeddedFont>
      <p:font typeface="Poppins Light"/>
      <p:regular r:id="rId32"/>
      <p:bold r:id="rId33"/>
      <p:italic r:id="rId34"/>
      <p:boldItalic r:id="rId35"/>
    </p:embeddedFont>
    <p:embeddedFont>
      <p:font typeface="Poppins Medium"/>
      <p:regular r:id="rId36"/>
      <p:bold r:id="rId37"/>
      <p:italic r:id="rId38"/>
      <p:boldItalic r:id="rId39"/>
    </p:embeddedFont>
    <p:embeddedFont>
      <p:font typeface="Poppins SemiBold"/>
      <p:regular r:id="rId40"/>
      <p:bold r:id="rId41"/>
      <p:italic r:id="rId42"/>
      <p:boldItalic r:id="rId43"/>
    </p:embeddedFont>
    <p:embeddedFont>
      <p:font typeface="Helvetica Neue Light"/>
      <p:regular r:id="rId44"/>
      <p:bold r:id="rId45"/>
      <p:italic r:id="rId46"/>
      <p:boldItalic r:id="rId47"/>
    </p:embeddedFont>
    <p:embeddedFont>
      <p:font typeface="Poppins ExtraLight"/>
      <p:regular r:id="rId48"/>
      <p:bold r:id="rId49"/>
      <p:italic r:id="rId50"/>
      <p:boldItalic r:id="rId51"/>
    </p:embeddedFont>
    <p:embeddedFont>
      <p:font typeface="Open Sans Light"/>
      <p:regular r:id="rId52"/>
      <p:bold r:id="rId53"/>
      <p:italic r:id="rId54"/>
      <p:boldItalic r:id="rId55"/>
    </p:embeddedFont>
    <p:embeddedFont>
      <p:font typeface="Open Sans"/>
      <p:regular r:id="rId56"/>
      <p:bold r:id="rId57"/>
      <p:italic r:id="rId58"/>
      <p:boldItalic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Grégoire Tignol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62D00A4-081E-4913-9643-5C607CBCED96}">
  <a:tblStyle styleId="{262D00A4-081E-4913-9643-5C607CBCED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regular.fntdata"/><Relationship Id="rId42" Type="http://schemas.openxmlformats.org/officeDocument/2006/relationships/font" Target="fonts/PoppinsSemiBold-italic.fntdata"/><Relationship Id="rId41" Type="http://schemas.openxmlformats.org/officeDocument/2006/relationships/font" Target="fonts/PoppinsSemiBold-bold.fntdata"/><Relationship Id="rId44" Type="http://schemas.openxmlformats.org/officeDocument/2006/relationships/font" Target="fonts/HelveticaNeueLight-regular.fntdata"/><Relationship Id="rId43" Type="http://schemas.openxmlformats.org/officeDocument/2006/relationships/font" Target="fonts/PoppinsSemiBold-boldItalic.fntdata"/><Relationship Id="rId46" Type="http://schemas.openxmlformats.org/officeDocument/2006/relationships/font" Target="fonts/HelveticaNeueLight-italic.fntdata"/><Relationship Id="rId45" Type="http://schemas.openxmlformats.org/officeDocument/2006/relationships/font" Target="fonts/HelveticaNeueLigh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PoppinsExtraLight-regular.fntdata"/><Relationship Id="rId47" Type="http://schemas.openxmlformats.org/officeDocument/2006/relationships/font" Target="fonts/HelveticaNeueLight-boldItalic.fntdata"/><Relationship Id="rId49" Type="http://schemas.openxmlformats.org/officeDocument/2006/relationships/font" Target="fonts/PoppinsExtraLight-bold.fntdata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Poppins-boldItalic.fntdata"/><Relationship Id="rId30" Type="http://schemas.openxmlformats.org/officeDocument/2006/relationships/font" Target="fonts/Poppins-italic.fntdata"/><Relationship Id="rId33" Type="http://schemas.openxmlformats.org/officeDocument/2006/relationships/font" Target="fonts/PoppinsLight-bold.fntdata"/><Relationship Id="rId32" Type="http://schemas.openxmlformats.org/officeDocument/2006/relationships/font" Target="fonts/PoppinsLight-regular.fntdata"/><Relationship Id="rId35" Type="http://schemas.openxmlformats.org/officeDocument/2006/relationships/font" Target="fonts/PoppinsLight-boldItalic.fntdata"/><Relationship Id="rId34" Type="http://schemas.openxmlformats.org/officeDocument/2006/relationships/font" Target="fonts/PoppinsLight-italic.fntdata"/><Relationship Id="rId37" Type="http://schemas.openxmlformats.org/officeDocument/2006/relationships/font" Target="fonts/PoppinsMedium-bold.fntdata"/><Relationship Id="rId36" Type="http://schemas.openxmlformats.org/officeDocument/2006/relationships/font" Target="fonts/PoppinsMedium-regular.fntdata"/><Relationship Id="rId39" Type="http://schemas.openxmlformats.org/officeDocument/2006/relationships/font" Target="fonts/PoppinsMedium-boldItalic.fntdata"/><Relationship Id="rId38" Type="http://schemas.openxmlformats.org/officeDocument/2006/relationships/font" Target="fonts/PoppinsMedium-italic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font" Target="fonts/Poppins-regular.fntdata"/><Relationship Id="rId27" Type="http://schemas.openxmlformats.org/officeDocument/2006/relationships/slide" Target="slides/slide20.xml"/><Relationship Id="rId29" Type="http://schemas.openxmlformats.org/officeDocument/2006/relationships/font" Target="fonts/Poppins-bold.fntdata"/><Relationship Id="rId51" Type="http://schemas.openxmlformats.org/officeDocument/2006/relationships/font" Target="fonts/PoppinsExtraLight-boldItalic.fntdata"/><Relationship Id="rId50" Type="http://schemas.openxmlformats.org/officeDocument/2006/relationships/font" Target="fonts/PoppinsExtraLight-italic.fntdata"/><Relationship Id="rId53" Type="http://schemas.openxmlformats.org/officeDocument/2006/relationships/font" Target="fonts/OpenSansLight-bold.fntdata"/><Relationship Id="rId52" Type="http://schemas.openxmlformats.org/officeDocument/2006/relationships/font" Target="fonts/OpenSansLight-regular.fntdata"/><Relationship Id="rId11" Type="http://schemas.openxmlformats.org/officeDocument/2006/relationships/slide" Target="slides/slide4.xml"/><Relationship Id="rId55" Type="http://schemas.openxmlformats.org/officeDocument/2006/relationships/font" Target="fonts/OpenSansLight-boldItalic.fntdata"/><Relationship Id="rId10" Type="http://schemas.openxmlformats.org/officeDocument/2006/relationships/slide" Target="slides/slide3.xml"/><Relationship Id="rId54" Type="http://schemas.openxmlformats.org/officeDocument/2006/relationships/font" Target="fonts/OpenSansLight-italic.fntdata"/><Relationship Id="rId13" Type="http://schemas.openxmlformats.org/officeDocument/2006/relationships/slide" Target="slides/slide6.xml"/><Relationship Id="rId57" Type="http://schemas.openxmlformats.org/officeDocument/2006/relationships/font" Target="fonts/OpenSans-bold.fntdata"/><Relationship Id="rId12" Type="http://schemas.openxmlformats.org/officeDocument/2006/relationships/slide" Target="slides/slide5.xml"/><Relationship Id="rId56" Type="http://schemas.openxmlformats.org/officeDocument/2006/relationships/font" Target="fonts/OpenSans-regular.fntdata"/><Relationship Id="rId15" Type="http://schemas.openxmlformats.org/officeDocument/2006/relationships/slide" Target="slides/slide8.xml"/><Relationship Id="rId59" Type="http://schemas.openxmlformats.org/officeDocument/2006/relationships/font" Target="fonts/OpenSans-boldItalic.fntdata"/><Relationship Id="rId14" Type="http://schemas.openxmlformats.org/officeDocument/2006/relationships/slide" Target="slides/slide7.xml"/><Relationship Id="rId58" Type="http://schemas.openxmlformats.org/officeDocument/2006/relationships/font" Target="fonts/OpenSans-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07-17T14:37:13.427">
    <p:pos x="408" y="1018"/>
    <p:text>[À affiner dès que connu]
Rechercher l'info dans nos demandes de retours à chaud/froid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82866a264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82866a26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746f5c24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5746f5c24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8c54c2aad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58c54c2aad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58c54c2aa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58c54c2aa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8c54c2aad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58c54c2aad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8c54c2aad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58c54c2aad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8c54c2aad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58c54c2aad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58c54c2aa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58c54c2aa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58c54c2aad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58c54c2aad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58c54c2aad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58c54c2aad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58c54c2aad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58c54c2aad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5746f5c2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5746f5c2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4885be92f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4885be92f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746f5c24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5746f5c24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746f5c24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5746f5c24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746f5c24e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5746f5c24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746f5c24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5746f5c24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5746f5c24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5746f5c24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5746f5c24e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5746f5c24e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5746f5c24e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5746f5c24e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6F6F4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12"/>
          <p:cNvSpPr/>
          <p:nvPr/>
        </p:nvSpPr>
        <p:spPr>
          <a:xfrm>
            <a:off x="160300" y="163925"/>
            <a:ext cx="8823300" cy="481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>
  <p:cSld name="TITLE_AND_BODY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75930" y="4878958"/>
            <a:ext cx="185400" cy="1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26775" spcFirstLastPara="1" rIns="26775" wrap="square" tIns="267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-tête de section 1">
  <p:cSld name="SECTION_HEADER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 amt="44000"/>
          </a:blip>
          <a:srcRect b="0" l="20" r="20" t="0"/>
          <a:stretch/>
        </p:blipFill>
        <p:spPr>
          <a:xfrm>
            <a:off x="0" y="4"/>
            <a:ext cx="9143996" cy="514320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6300008" y="4080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6" name="Google Shape;56;p14"/>
          <p:cNvGrpSpPr/>
          <p:nvPr/>
        </p:nvGrpSpPr>
        <p:grpSpPr>
          <a:xfrm>
            <a:off x="8460000" y="500000"/>
            <a:ext cx="150600" cy="142900"/>
            <a:chOff x="8460000" y="500000"/>
            <a:chExt cx="150600" cy="142900"/>
          </a:xfrm>
        </p:grpSpPr>
        <p:sp>
          <p:nvSpPr>
            <p:cNvPr id="57" name="Google Shape;57;p14"/>
            <p:cNvSpPr/>
            <p:nvPr/>
          </p:nvSpPr>
          <p:spPr>
            <a:xfrm>
              <a:off x="8460000" y="618600"/>
              <a:ext cx="75600" cy="24300"/>
            </a:xfrm>
            <a:prstGeom prst="roundRect">
              <a:avLst>
                <a:gd fmla="val 16667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8460000" y="578300"/>
              <a:ext cx="150600" cy="24300"/>
            </a:xfrm>
            <a:prstGeom prst="roundRect">
              <a:avLst>
                <a:gd fmla="val 16667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4">
              <a:hlinkClick/>
            </p:cNvPr>
            <p:cNvSpPr/>
            <p:nvPr/>
          </p:nvSpPr>
          <p:spPr>
            <a:xfrm>
              <a:off x="8460000" y="538325"/>
              <a:ext cx="150600" cy="24300"/>
            </a:xfrm>
            <a:prstGeom prst="roundRect">
              <a:avLst>
                <a:gd fmla="val 16667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4">
              <a:hlinkClick/>
            </p:cNvPr>
            <p:cNvSpPr/>
            <p:nvPr/>
          </p:nvSpPr>
          <p:spPr>
            <a:xfrm>
              <a:off x="8460000" y="500000"/>
              <a:ext cx="150600" cy="24300"/>
            </a:xfrm>
            <a:prstGeom prst="roundRect">
              <a:avLst>
                <a:gd fmla="val 16667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000" y="414350"/>
            <a:ext cx="228597" cy="2285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4640850" y="4721925"/>
            <a:ext cx="40641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CONFIDENTIAL -  FOR PRESENTATION PURPOSES ONLY</a:t>
            </a:r>
            <a:endParaRPr sz="6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99999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258775" y="4721925"/>
            <a:ext cx="40641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SAUVAGES STUDIO X DECATHLON OUTDOOR</a:t>
            </a:r>
            <a:endParaRPr sz="8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4" name="Google Shape;64;p14">
            <a:hlinkClick/>
          </p:cNvPr>
          <p:cNvSpPr/>
          <p:nvPr/>
        </p:nvSpPr>
        <p:spPr>
          <a:xfrm>
            <a:off x="8400100" y="461925"/>
            <a:ext cx="270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regoire@ecotone.club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1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39350" y="1578075"/>
            <a:ext cx="48672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</a:t>
            </a:r>
            <a:endParaRPr b="1"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Messages clés  💬</a:t>
            </a:r>
            <a:endParaRPr sz="2000">
              <a:solidFill>
                <a:srgbClr val="0000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539350" y="4296325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rgbClr val="9E9E9E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[</a:t>
            </a:r>
            <a:r>
              <a:rPr lang="en" sz="800">
                <a:solidFill>
                  <a:srgbClr val="9E9E9E"/>
                </a:solidFill>
                <a:uFill>
                  <a:noFill/>
                </a:uFill>
                <a:latin typeface="Poppins ExtraLight"/>
                <a:ea typeface="Poppins ExtraLight"/>
                <a:cs typeface="Poppins ExtraLight"/>
                <a:sym typeface="Poppins ExtraLigh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gregoire@ecotone.club</a:t>
            </a:r>
            <a:r>
              <a:rPr lang="en" sz="800">
                <a:solidFill>
                  <a:srgbClr val="9E9E9E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]</a:t>
            </a:r>
            <a:endParaRPr sz="800">
              <a:solidFill>
                <a:srgbClr val="9E9E9E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5601450" y="4327075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juillet</a:t>
            </a:r>
            <a:r>
              <a:rPr lang="en" sz="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2023</a:t>
            </a:r>
            <a:endParaRPr sz="8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/>
        </p:nvSpPr>
        <p:spPr>
          <a:xfrm>
            <a:off x="1581450" y="2477250"/>
            <a:ext cx="59811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POURQUOI HIZIR ?</a:t>
            </a:r>
            <a:endParaRPr b="1"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Hizir est une figure orientale mythique.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C’est un guérisseur bienveillant qui dispense la joie et la vitalité.</a:t>
            </a:r>
            <a:b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Il incarne notre engagement pour une cuisine réjouissante, protectrice</a:t>
            </a:r>
            <a:b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et à haute valeur nutritionnelle. Tout autant que notre combat contre</a:t>
            </a:r>
            <a:b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la dénutrition et la précarité alimentaire des plus fragiles.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24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D’où vient notre nom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 ?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24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STANDARD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/>
        </p:nvSpPr>
        <p:spPr>
          <a:xfrm>
            <a:off x="2807250" y="2248650"/>
            <a:ext cx="35295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</a:t>
            </a:r>
            <a:endParaRPr b="1"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Messages ciblés</a:t>
            </a:r>
            <a:endParaRPr sz="30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" name="Google Shape;143;p26"/>
          <p:cNvGraphicFramePr/>
          <p:nvPr/>
        </p:nvGraphicFramePr>
        <p:xfrm>
          <a:off x="647700" y="16169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{262D00A4-081E-4913-9643-5C607CBCED96}</a:tableStyleId>
              </a:tblPr>
              <a:tblGrid>
                <a:gridCol w="1979925"/>
                <a:gridCol w="1979925"/>
                <a:gridCol w="1979925"/>
                <a:gridCol w="1979925"/>
              </a:tblGrid>
              <a:tr h="7301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NOTRE CŒUR DE CIBLE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Les gens à nous pensons en priorité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Les plus de 65 ans qui veulent mieux manger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LEUR PROBLÉMATIQUE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 contexte dans lequel nous pouvons aider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Rester en forme et maintenir une bonne qualité de vie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alors qu’ils cuisinent peu, pas tous les jours voire pas du tout</a:t>
                      </a:r>
                      <a:endParaRPr b="1" sz="10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 hMerge="1"/>
              </a:tr>
              <a:tr h="10302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LE PROFIL TYPE DE CES GENS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qui caractérise notre cœur de cible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Cuisinent peu ou pas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Plutôt mobiles et indépendants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Se sentent vieillir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Forme dégradée ou santé fragile</a:t>
                      </a:r>
                      <a:endParaRPr b="1"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LEURS SOLUTIONS ACTUELLES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Comment répondent-ils à cette problématique ?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Cuisiner sans aide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Se faire aider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Plats préparés (traiteur ou supermarché)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Portage de repas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6276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LES LACUNES DE CES SOLUTIONS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qui les embête ou ne les satisfait pas dans ces solutions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5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Cuisiner seul·e n’est pas toujours possible et ne convient pas sur le plan nutritionnel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Se faire aider exige de solliciter un proche ou de payer quelqu’un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Les plats préparés sont rarement bons pour la santé, surtout après 65 ans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E84F3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✗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Le portage de repas est la solution de dernier recours, celle qu’on veut éviter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44" name="Google Shape;144;p26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CIBLÉS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5" name="Google Shape;145;p26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Parler de notre cible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CIBLÉS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1" name="Google Shape;151;p27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Quel est l’intérêt pour notre cible ?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52" name="Google Shape;152;p27"/>
          <p:cNvGraphicFramePr/>
          <p:nvPr/>
        </p:nvGraphicFramePr>
        <p:xfrm>
          <a:off x="647700" y="16169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{262D00A4-081E-4913-9643-5C607CBCED96}</a:tableStyleId>
              </a:tblPr>
              <a:tblGrid>
                <a:gridCol w="1722750"/>
                <a:gridCol w="3368375"/>
                <a:gridCol w="2828575"/>
              </a:tblGrid>
              <a:tr h="73150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INTÉRÊT N° 1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Notre impact sur la vie de ces gens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Vieillir en meilleure santé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et se maintenir en forme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CARACTÉRISTIQUES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À l’origine de cet intérêt, il y a…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Cuisine saine &amp; protectrice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Nutri-Score A ou B.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+30 % de protéines.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+40 % de légumes et légumineuses.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De saison.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Pour tous les régimes alimentaires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Choix par régime.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Choix par texture, pratiques alimentaires, allergies et intolérances.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BÉNÉFICES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qui découle de ces caractéristiques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Répondre parfaitement à ses besoins nutritionnels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sans changer ses habitudes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731500">
                <a:tc vMerge="1"/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PREUVE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En quoi est-ce crédible ?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[</a:t>
                      </a:r>
                      <a:r>
                        <a:rPr lang="en" sz="80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ex.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91 % d’entre vous constatent une amélioration de leur moral et de leur forme.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]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150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INTÉRÊT N° 2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Notre impact sur la vie de ces gens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Conserver son autonomie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et libérer ses aidants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CARACTÉRISTIQUES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À l’origine de cet intérêt, il y a…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Service simple &amp; pratique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Zéro courses, zéro cuisine.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À table sans besoin d’aide extérieure.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Menu complet &amp; collations pour toute la journée..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Livré partout en France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Gratuite dès 49 €.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Chronofresh express.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Entre 0 et 4° C.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BÉNÉFICES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qui découle de ces caractéristiques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Accéder seul·e à une alimentation saine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où que l’on habite en France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1500">
                <a:tc vMerge="1"/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PREUVE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En quoi est-ce crédible ?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[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À ajouter dès que connu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]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" name="Google Shape;157;p28"/>
          <p:cNvGraphicFramePr/>
          <p:nvPr/>
        </p:nvGraphicFramePr>
        <p:xfrm>
          <a:off x="647700" y="16169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{262D00A4-081E-4913-9643-5C607CBCED96}</a:tableStyleId>
              </a:tblPr>
              <a:tblGrid>
                <a:gridCol w="1722750"/>
                <a:gridCol w="3368375"/>
                <a:gridCol w="2828575"/>
              </a:tblGrid>
              <a:tr h="73150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INTÉRÊT N° 3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Notre impact sur la vie de ces gens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Prendre du plaisir à manger</a:t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et retrouver l’appétit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CARACTÉRISTIQUES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À l’origine de cet intérêt, il y a…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Cuisine maison, gourmande et généreuse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100 % maison.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Ingrédients frais, bruts et de qualité.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 Priorité au local.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Cuisiné à Marseille.</a:t>
                      </a:r>
                      <a:endParaRPr sz="800">
                        <a:solidFill>
                          <a:srgbClr val="3EBB08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Lutte contre la dénutrition des plus fragiles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1 % de chaque assiette investi contre la précarité alimentaire. </a:t>
                      </a:r>
                      <a:r>
                        <a:rPr lang="en" sz="800">
                          <a:solidFill>
                            <a:srgbClr val="3EBB08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✓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Juste rémunération des producteurs.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BÉNÉFICES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qui découle de ces caractéristiques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Manger chaque jour la cuisine que l’on aime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tout en faisant une bonne action pour les autres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1500">
                <a:tc vMerge="1"/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PREUVE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En quoi est-ce crédible ?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[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À ajouter dès que connu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]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8" name="Google Shape;158;p28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CIBLÉS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9" name="Google Shape;159;p28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Quel est l’intérêt pour notre cible ?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/>
        </p:nvSpPr>
        <p:spPr>
          <a:xfrm>
            <a:off x="1581450" y="2477250"/>
            <a:ext cx="59811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[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TK]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" name="Google Shape;165;p29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À construire en fonction de la concurrence et des objections qu’on rencontrera.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6" name="Google Shape;166;p29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COMPARATIFS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67" name="Google Shape;167;p29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[</a:t>
            </a:r>
            <a:r>
              <a:rPr b="1" lang="en" sz="1800">
                <a:solidFill>
                  <a:srgbClr val="0000FF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TK</a:t>
            </a: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] 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Concurrent n° 1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/>
        </p:nvSpPr>
        <p:spPr>
          <a:xfrm>
            <a:off x="2807250" y="2248650"/>
            <a:ext cx="35295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5.</a:t>
            </a:r>
            <a:endParaRPr b="1"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Ressources clients</a:t>
            </a:r>
            <a:endParaRPr sz="30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/>
          <p:nvPr/>
        </p:nvSpPr>
        <p:spPr>
          <a:xfrm>
            <a:off x="1581450" y="2477250"/>
            <a:ext cx="59811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[TK]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Tout ce qui a trait à nos clients qu’on peut mettre en avant.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RESSOURCES CLIENTS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80" name="Google Shape;180;p31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[</a:t>
            </a:r>
            <a:r>
              <a:rPr b="1" lang="en" sz="1800">
                <a:solidFill>
                  <a:srgbClr val="0000FF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TK</a:t>
            </a: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] 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Clien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t n° 1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/>
        </p:nvSpPr>
        <p:spPr>
          <a:xfrm>
            <a:off x="2807250" y="2248650"/>
            <a:ext cx="35295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6.</a:t>
            </a:r>
            <a:endParaRPr b="1"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Réussites</a:t>
            </a:r>
            <a:endParaRPr b="1" sz="30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&amp; Fiertés</a:t>
            </a:r>
            <a:endParaRPr b="1" sz="30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 txBox="1"/>
          <p:nvPr/>
        </p:nvSpPr>
        <p:spPr>
          <a:xfrm>
            <a:off x="539350" y="614525"/>
            <a:ext cx="49299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Temple de la renommée </a:t>
            </a: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Hall of Fame</a:t>
            </a: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91" name="Google Shape;191;p33"/>
          <p:cNvGraphicFramePr/>
          <p:nvPr/>
        </p:nvGraphicFramePr>
        <p:xfrm>
          <a:off x="647700" y="20741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{262D00A4-081E-4913-9643-5C607CBCED96}</a:tableStyleId>
              </a:tblPr>
              <a:tblGrid>
                <a:gridCol w="1979925"/>
                <a:gridCol w="1979925"/>
                <a:gridCol w="1979925"/>
                <a:gridCol w="1979925"/>
              </a:tblGrid>
              <a:tr h="37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highlight>
                            <a:srgbClr val="FFFF00"/>
                          </a:highlight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TYPE DE RÉUSSITE OU FIERTÉ</a:t>
                      </a:r>
                      <a:endParaRPr sz="600">
                        <a:solidFill>
                          <a:schemeClr val="dk2"/>
                        </a:solidFill>
                        <a:highlight>
                          <a:srgbClr val="FFFF00"/>
                        </a:highlight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Un label, un super avis, une bonne statistique…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highlight>
                            <a:srgbClr val="FFFF00"/>
                          </a:highlight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DATE</a:t>
                      </a:r>
                      <a:endParaRPr sz="600">
                        <a:solidFill>
                          <a:schemeClr val="dk2"/>
                        </a:solidFill>
                        <a:highlight>
                          <a:srgbClr val="FFFF00"/>
                        </a:highlight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Quand est-ce arrivé ?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highlight>
                            <a:srgbClr val="FFFF00"/>
                          </a:highlight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DÉTAILS</a:t>
                      </a:r>
                      <a:endParaRPr sz="600">
                        <a:solidFill>
                          <a:schemeClr val="dk2"/>
                        </a:solidFill>
                        <a:highlight>
                          <a:srgbClr val="FFFF00"/>
                        </a:highlight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Qui ? Quoi ? Pourquoi ?</a:t>
                      </a:r>
                      <a:endParaRPr b="1" sz="10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highlight>
                            <a:srgbClr val="FFFF00"/>
                          </a:highlight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MESSAGE DE RÉFÉRENCE</a:t>
                      </a:r>
                      <a:endParaRPr sz="600">
                        <a:solidFill>
                          <a:schemeClr val="dk2"/>
                        </a:solidFill>
                        <a:highlight>
                          <a:srgbClr val="FFFF00"/>
                        </a:highlight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Message approuvé et réemployable</a:t>
                      </a:r>
                      <a:endParaRPr b="1" sz="13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55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1 % pour les Autres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Début le premier jour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Notre engagement emblématique pour une solidarité active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1 % de chaque assiette est investi contre la précarité alimentaire et la dénutrition des plus fragiles.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…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2" name="Google Shape;192;p33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Ici, nous recensons les faits et actions dont nous sommes fiers, et que nous pouvons faire valoir pour leur aspect exemplaire ou exceptionnel.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Note :</a:t>
            </a: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C’est une section évolutive, à compléter au fur et mesure.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3" name="Google Shape;193;p33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RÉUSSITES &amp; FIERTÉS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/>
        </p:nvSpPr>
        <p:spPr>
          <a:xfrm>
            <a:off x="2807250" y="2248650"/>
            <a:ext cx="35295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</a:t>
            </a:r>
            <a:endParaRPr b="1"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Positionnement</a:t>
            </a:r>
            <a:endParaRPr sz="30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POSITIONNEMENT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Rappel de notre p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ositionnement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87" name="Google Shape;87;p18"/>
          <p:cNvGraphicFramePr/>
          <p:nvPr/>
        </p:nvGraphicFramePr>
        <p:xfrm>
          <a:off x="647700" y="20741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{262D00A4-081E-4913-9643-5C607CBCED96}</a:tableStyleId>
              </a:tblPr>
              <a:tblGrid>
                <a:gridCol w="1979925"/>
                <a:gridCol w="1979925"/>
                <a:gridCol w="1979925"/>
                <a:gridCol w="1979925"/>
              </a:tblGrid>
              <a:tr h="5638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NOUS DÉCRIRE EN UNE PHRASE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Deux options approuvées pour dire qui l’on est et ce que l’on fait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5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Hizir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c’est la cuisine santé qui a du goût. | 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Hizir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permet de mieux manger chaque jour après 65 ans.</a:t>
                      </a:r>
                      <a:endParaRPr i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</a:tr>
              <a:tr h="5638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NOTRE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 CADRE DE RÉFÉRENCE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Les secteur et sous-secteur d’activité dans lequel on souhaite être identifié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5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La livraison de repas à domicile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→ Pour les plus de 65 ans qui veulent mieux manger</a:t>
                      </a:r>
                      <a:endParaRPr sz="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</a:tr>
              <a:tr h="1219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LES ALTERNATIVES À HIZIR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Les autres options qu’ont nos clients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uisine sans aide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Aide d’un proche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Plats préparés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Portage de repas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Déménagement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Aide à  domicile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NOS MEILLEURS ATOUTS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que l’on fait mieux que les autres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Cuisine saine 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&amp;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protectrice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Pour tous les régimes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Service simple 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&amp;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pratique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Cuisine maison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Livraison partout en France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Solidaire 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&amp;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activiste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QUEL INTÉRÊT POUR NOS CLIENTS ?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Ce qu’ils font, ont ou ressentent grâce à Hizir</a:t>
                      </a:r>
                      <a:endParaRPr sz="600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Vieillir en meilleure santé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Choisir ce qu’on mange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Conserver son autonomie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Prendre du plaisir à manger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 maintenir à domicile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 sentir utile et entouré</a:t>
                      </a:r>
                      <a:endParaRPr b="1" sz="10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POUR QUI EST-CE GÉNIAL ?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Hizir change la vie de celui ou celle qui…</a:t>
                      </a:r>
                      <a:endParaRPr sz="6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Veut p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rolonger sa vie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Veut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rester libre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Ne veut pas être un poids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Est exigeant·e à table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Est mieux chez soi</a:t>
                      </a:r>
                      <a:endParaRPr b="1" sz="8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-107950" lvl="0" marL="17145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Poppins"/>
                        <a:buAutoNum type="arabicPeriod"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S’ennuie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/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</a:t>
                      </a:r>
                      <a:r>
                        <a:rPr b="1" lang="en" sz="8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 sent seul·e</a:t>
                      </a:r>
                      <a:endParaRPr b="1" sz="13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8" name="Google Shape;88;p18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Notre positionnement est à la base de tous nos messages. C’est donc utile de l’avoir en tête.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Attention :</a:t>
            </a: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Aucun message de ce tableau ne doit être utilisé tel quel. Les messages approuvés sont proposés dans les pages suivantes.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/>
        </p:nvSpPr>
        <p:spPr>
          <a:xfrm>
            <a:off x="2807250" y="2248650"/>
            <a:ext cx="35295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</a:t>
            </a:r>
            <a:endParaRPr b="1"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Messages standard</a:t>
            </a:r>
            <a:endParaRPr sz="30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/>
        </p:nvSpPr>
        <p:spPr>
          <a:xfrm>
            <a:off x="1581400" y="2782050"/>
            <a:ext cx="59811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 est votre meilleur allié pour mieux manger chaque jour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après 65 ans.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Pour vieillir dans la joie et en meilleure santé.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9" name="Google Shape;99;p20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ne ou deux phrases pour dire qui l’on est et ce que l’on fait.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Ce message met l’accent sur notre atout n° 1. Et si possible, donne un indice sur notre cœur de cible.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STANDARD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01" name="Google Shape;101;p20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En une ligne </a:t>
            </a: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ou 100 signes</a:t>
            </a:r>
            <a:r>
              <a:rPr lang="en" sz="16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i="1" sz="16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1581450" y="2477250"/>
            <a:ext cx="59811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prépare et livre dans toute la France une cuisine maison,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protectrice et réjouissante.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Une cuisine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dédiée à la santé nutritionnelle des plus de 65 ans et pensée pour tous les régimes. Chaque assiette vise un Nutri-Score A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ou B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30 % de protéines et 40 % de légumes et légumineuses.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Le tout,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cuisiné à Marseille,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à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partir d'ingrédients bruts, frais et de saison.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7" name="Google Shape;107;p21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Un paragraphe pour dire qui l’on est et ce que l’on fait.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Ce message précise nos principaux atouts et notre cœur de cible. Et si possible, démontre en quoi c’est vrai.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8" name="Google Shape;108;p21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STANDARD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09" name="Google Shape;109;p21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En 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un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 paragraphe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/>
        </p:nvSpPr>
        <p:spPr>
          <a:xfrm>
            <a:off x="539500" y="1425675"/>
            <a:ext cx="802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ou 2 paragraphes pour dire qui l’on est, ce que l’on fait et 2 ou 3 choses que nos clients font, ont ou ressentent grâce à nous.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Ce message démontre aussi en quoi c’est vrai et qui est notre cœur de cible.</a:t>
            </a:r>
            <a:endParaRPr sz="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5" name="Google Shape;115;p22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STANDARD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16" name="Google Shape;116;p22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En 100 mots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7" name="Google Shape;117;p22"/>
          <p:cNvSpPr txBox="1"/>
          <p:nvPr/>
        </p:nvSpPr>
        <p:spPr>
          <a:xfrm>
            <a:off x="1581450" y="2425815"/>
            <a:ext cx="59811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 prépare et livre dans toute la France une cuisine maison, protectrice et réjouissante. Une cuisine dédiée à la santé nutritionnelle des plus de 65 ans, pensée pour tous les régimes.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vec des recettes que tout le monde connaît.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 est un allié pour vieillir en meilleure santé et continuer de manger ce qui nous plaît, sans aide extérieure. 91 % de celles et ceux qui mangent Hizir chaque jour constatent une amélioration de leur moral, de leur forme et de leur autonomie. Ils passent à table avec plaisir et ont meilleur appétit.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/>
        </p:nvSpPr>
        <p:spPr>
          <a:xfrm>
            <a:off x="3215500" y="1232333"/>
            <a:ext cx="2676000" cy="3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leur moral et de leur forme. 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 mangeant Hizir, vous conservez votre autonomie et libérez votre aidants.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Vous choisissez ce que vous aimez manger, et commandez en ligne ou par téléphone. Des menus complets et des collations pour toute la journée, sans courses ni cuisine. 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Vous êtes livrés partout, même en zone isolée, et gratuitement dès 49 €. Pour une alimentation saine et facile d’accès, où que vous habitiez.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Hizir, c’est aussi prendre du plaisir à table et retrouver l’appétit.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Nous cuisinons comme avant : gourmand et généreux. Nous faisons tout nous-même, à Marseille, à partir de produits frais, bruts et de qualité, et en priorité locaux.</a:t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3" name="Google Shape;123;p23"/>
          <p:cNvSpPr txBox="1"/>
          <p:nvPr/>
        </p:nvSpPr>
        <p:spPr>
          <a:xfrm>
            <a:off x="539500" y="1232333"/>
            <a:ext cx="2676000" cy="3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Hizir est </a:t>
            </a:r>
            <a:r>
              <a:rPr b="1" lang="en" sz="900">
                <a:solidFill>
                  <a:schemeClr val="dk1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votre meilleur allié pour mieux manger </a:t>
            </a:r>
            <a:r>
              <a:rPr b="1" lang="en" sz="900">
                <a:solidFill>
                  <a:schemeClr val="dk1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chaque jour </a:t>
            </a:r>
            <a:r>
              <a:rPr b="1" lang="en" sz="900">
                <a:solidFill>
                  <a:schemeClr val="dk1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après 65 ans</a:t>
            </a: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Pour vous, nous</a:t>
            </a: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préparons et livrons dans toute la France une cuisine maison, protectrice et réjouissante.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Une</a:t>
            </a: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cuisine pour vieillir en meilleure santé</a:t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et </a:t>
            </a: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</a:t>
            </a: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maintenir en for</a:t>
            </a: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Chaque assiette vise un Nutri-Score A ou B, un minimum de 30 % de protéines et 40 % de légumes</a:t>
            </a: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et</a:t>
            </a: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légumineuses. Et tout est de saison.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Ce sont des recettes que vous connaissez et que vous aimez déjà. Elles s’adaptent à votre régime et vos pratiques alimentaires pour répondre parfaitement à vos besoins nutritionnels, sans changer vos habitudes.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91 % de celles et ceux qui mangent Hizir chaque jour constatent une amélioration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" name="Google Shape;124;p23"/>
          <p:cNvSpPr txBox="1"/>
          <p:nvPr/>
        </p:nvSpPr>
        <p:spPr>
          <a:xfrm>
            <a:off x="539344" y="416824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MESSAGES CLÉS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MESSAGES STANDARD </a:t>
            </a:r>
            <a:r>
              <a:rPr lang="en" sz="800">
                <a:solidFill>
                  <a:srgbClr val="9E9E9E"/>
                </a:solidFill>
                <a:latin typeface="Poppins"/>
                <a:ea typeface="Poppins"/>
                <a:cs typeface="Poppins"/>
                <a:sym typeface="Poppins"/>
              </a:rPr>
              <a:t>&gt;</a:t>
            </a:r>
            <a:r>
              <a:rPr lang="en" sz="800">
                <a:solidFill>
                  <a:srgbClr val="9E9E9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800">
              <a:solidFill>
                <a:schemeClr val="dk2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25" name="Google Shape;125;p23"/>
          <p:cNvSpPr txBox="1"/>
          <p:nvPr/>
        </p:nvSpPr>
        <p:spPr>
          <a:xfrm>
            <a:off x="5891525" y="1232333"/>
            <a:ext cx="2676000" cy="3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Une dernière chose : en mangeant Hizir, vous soutenez activement notre combat. Comment ? C’est simple. Nous investissons 1 % de chaque assiette pour lutter contre la dénutrition des plus fragiles.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Comme ça, avec Hizir, vous mangez chaque jour la cuisine que vous aimez, en faisant une bonne action pour les autres.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Vieillissons ensemble, dans la joie et en meilleure santé</a:t>
            </a: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C’est ça, Hizir.</a:t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Votre meilleur allié pour bien vieillir.</a:t>
            </a:r>
            <a:endParaRPr b="1"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P.-S. : Hizir s’occupe de votre santé nutritionnelle </a:t>
            </a:r>
            <a:r>
              <a:rPr i="1" lang="en" sz="9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et</a:t>
            </a:r>
            <a:r>
              <a:rPr i="1"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émotionnelle. Envie de parler ? Appelez-nous.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539350" y="614525"/>
            <a:ext cx="45888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 3</a:t>
            </a:r>
            <a:r>
              <a:rPr b="1" lang="en" sz="18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00 mots</a:t>
            </a:r>
            <a:endParaRPr b="1" sz="1800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